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Nunito"/>
      <p:regular r:id="rId20"/>
      <p:bold r:id="rId21"/>
      <p:italic r:id="rId22"/>
      <p:boldItalic r:id="rId23"/>
    </p:embeddedFont>
    <p:embeddedFont>
      <p:font typeface="Montserra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Montserrat-regular.fntdata"/><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rbon.now.sh/"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aadd3e58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aadd3e58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Veamos algunos problemas donde organizamos nuestra data en estructuras de datos para, posteriormente, escribir un algoritmo que haga uso de estas estructuras para resolver los problemas que tenemos enfrente.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aadd3e58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aadd3e58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el funcionamiento, realizar dibujos y paso por paso entender entre todos cómo funciona esto. Escribir el pseudocódigo y hacer la implementación antes de pasar al siguiente algoritmo.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aadd3e58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aadd3e58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Explicar el funcionamiento, realizar dibujos y paso por paso entender entre todos cómo funciona esto. Escribir el pseudocódigo y hacer la implementación.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5086c79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5086c79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aadd3e58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aadd3e58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Hablar ligeramente de la complejidad computacional de ambos algoritmos, y explicar O(n) y O(log n) brevemente. Esto se puede explicar más a detalle en la siguiente clase, o puedes explicarlo en esta clase si tienes suficiente tiempo.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aadd3e58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aadd3e58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5086c791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5086c791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CÓDIGO BUSQUEDA SECUENCIAL</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 Tiene que devolver la posición en que se encuentra el elemento a buscar</a:t>
            </a:r>
            <a:endParaRPr/>
          </a:p>
          <a:p>
            <a:pPr indent="0" lvl="0" marL="0" rtl="0" algn="l">
              <a:spcBef>
                <a:spcPts val="0"/>
              </a:spcBef>
              <a:spcAft>
                <a:spcPts val="0"/>
              </a:spcAft>
              <a:buNone/>
            </a:pPr>
            <a:r>
              <a:rPr lang="en"/>
              <a:t>function busquedaSecuencial(array, elementToFind) {</a:t>
            </a:r>
            <a:endParaRPr/>
          </a:p>
          <a:p>
            <a:pPr indent="0" lvl="0" marL="0" rtl="0" algn="l">
              <a:spcBef>
                <a:spcPts val="0"/>
              </a:spcBef>
              <a:spcAft>
                <a:spcPts val="0"/>
              </a:spcAft>
              <a:buNone/>
            </a:pPr>
            <a:r>
              <a:rPr lang="en"/>
              <a:t>    //array</a:t>
            </a:r>
            <a:endParaRPr/>
          </a:p>
          <a:p>
            <a:pPr indent="0" lvl="0" marL="0" rtl="0" algn="l">
              <a:spcBef>
                <a:spcPts val="0"/>
              </a:spcBef>
              <a:spcAft>
                <a:spcPts val="0"/>
              </a:spcAft>
              <a:buNone/>
            </a:pPr>
            <a:r>
              <a:rPr lang="en"/>
              <a:t>    //elemento a buscar</a:t>
            </a:r>
            <a:endParaRPr/>
          </a:p>
          <a:p>
            <a:pPr indent="0" lvl="0" marL="0" rtl="0" algn="l">
              <a:spcBef>
                <a:spcPts val="0"/>
              </a:spcBef>
              <a:spcAft>
                <a:spcPts val="0"/>
              </a:spcAft>
              <a:buNone/>
            </a:pPr>
            <a:r>
              <a:rPr lang="en"/>
              <a:t>    //tamaño del array</a:t>
            </a:r>
            <a:endParaRPr/>
          </a:p>
          <a:p>
            <a:pPr indent="0" lvl="0" marL="0" rtl="0" algn="l">
              <a:spcBef>
                <a:spcPts val="0"/>
              </a:spcBef>
              <a:spcAft>
                <a:spcPts val="0"/>
              </a:spcAft>
              <a:buNone/>
            </a:pPr>
            <a:r>
              <a:rPr lang="en"/>
              <a:t>    const tamano = array.length;</a:t>
            </a:r>
            <a:endParaRPr/>
          </a:p>
          <a:p>
            <a:pPr indent="0" lvl="0" marL="0" rtl="0" algn="l">
              <a:spcBef>
                <a:spcPts val="0"/>
              </a:spcBef>
              <a:spcAft>
                <a:spcPts val="0"/>
              </a:spcAft>
              <a:buNone/>
            </a:pPr>
            <a:r>
              <a:rPr lang="en"/>
              <a:t>    for(var i = 0; i&lt;tamano; i++){</a:t>
            </a:r>
            <a:endParaRPr/>
          </a:p>
          <a:p>
            <a:pPr indent="0" lvl="0" marL="0" rtl="0" algn="l">
              <a:spcBef>
                <a:spcPts val="0"/>
              </a:spcBef>
              <a:spcAft>
                <a:spcPts val="0"/>
              </a:spcAft>
              <a:buNone/>
            </a:pPr>
            <a:r>
              <a:rPr lang="en"/>
              <a:t>        //console.log(miArray[i]);</a:t>
            </a:r>
            <a:endParaRPr/>
          </a:p>
          <a:p>
            <a:pPr indent="0" lvl="0" marL="0" rtl="0" algn="l">
              <a:spcBef>
                <a:spcPts val="0"/>
              </a:spcBef>
              <a:spcAft>
                <a:spcPts val="0"/>
              </a:spcAft>
              <a:buNone/>
            </a:pPr>
            <a:r>
              <a:rPr lang="en"/>
              <a:t>        if (array[i] === elementToFind){</a:t>
            </a:r>
            <a:endParaRPr/>
          </a:p>
          <a:p>
            <a:pPr indent="0" lvl="0" marL="0" rtl="0" algn="l">
              <a:spcBef>
                <a:spcPts val="0"/>
              </a:spcBef>
              <a:spcAft>
                <a:spcPts val="0"/>
              </a:spcAft>
              <a:buNone/>
            </a:pPr>
            <a:r>
              <a:rPr lang="en"/>
              <a:t>            return i;</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return -1;</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const miArray = [3,4,7,8,2,10,5,6];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console.log(busquedaSecuencial(miArray, 8)); //  devuelve 8 pero obtengo la posición del 8 --&gt; 3</a:t>
            </a:r>
            <a:endParaRPr/>
          </a:p>
          <a:p>
            <a:pPr indent="0" lvl="0" marL="0" rtl="0" algn="l">
              <a:spcBef>
                <a:spcPts val="0"/>
              </a:spcBef>
              <a:spcAft>
                <a:spcPts val="0"/>
              </a:spcAft>
              <a:buNone/>
            </a:pPr>
            <a:r>
              <a:rPr lang="en"/>
              <a:t>console.log(busquedaSecuencial(miArray, 11)); // --&gt;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console.log(miArray.indexOf(8));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CÓDIGO BUSQUEDA BINARIA</a:t>
            </a:r>
            <a:endParaRPr b="1"/>
          </a:p>
          <a:p>
            <a:pPr indent="0" lvl="0" marL="0" rtl="0" algn="l">
              <a:spcBef>
                <a:spcPts val="0"/>
              </a:spcBef>
              <a:spcAft>
                <a:spcPts val="0"/>
              </a:spcAft>
              <a:buNone/>
            </a:pPr>
            <a:r>
              <a:rPr lang="en"/>
              <a:t>// Es un arreglo ordenado</a:t>
            </a:r>
            <a:endParaRPr/>
          </a:p>
          <a:p>
            <a:pPr indent="0" lvl="0" marL="0" rtl="0" algn="l">
              <a:spcBef>
                <a:spcPts val="0"/>
              </a:spcBef>
              <a:spcAft>
                <a:spcPts val="0"/>
              </a:spcAft>
              <a:buNone/>
            </a:pPr>
            <a:r>
              <a:rPr lang="en"/>
              <a:t>const myArray = [1,2,3,4,5,6,7,8,9,10,11,12,13];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function binarySearch(array, element) {</a:t>
            </a:r>
            <a:endParaRPr/>
          </a:p>
          <a:p>
            <a:pPr indent="0" lvl="0" marL="0" rtl="0" algn="l">
              <a:spcBef>
                <a:spcPts val="0"/>
              </a:spcBef>
              <a:spcAft>
                <a:spcPts val="0"/>
              </a:spcAft>
              <a:buNone/>
            </a:pPr>
            <a:r>
              <a:rPr lang="en"/>
              <a:t>    var min = 0;</a:t>
            </a:r>
            <a:endParaRPr/>
          </a:p>
          <a:p>
            <a:pPr indent="0" lvl="0" marL="0" rtl="0" algn="l">
              <a:spcBef>
                <a:spcPts val="0"/>
              </a:spcBef>
              <a:spcAft>
                <a:spcPts val="0"/>
              </a:spcAft>
              <a:buNone/>
            </a:pPr>
            <a:r>
              <a:rPr lang="en"/>
              <a:t>    var max = array.length; //preguntamos cuál es el tamaño de mi arreglo</a:t>
            </a:r>
            <a:endParaRPr/>
          </a:p>
          <a:p>
            <a:pPr indent="0" lvl="0" marL="0" rtl="0" algn="l">
              <a:spcBef>
                <a:spcPts val="0"/>
              </a:spcBef>
              <a:spcAft>
                <a:spcPts val="0"/>
              </a:spcAft>
              <a:buNone/>
            </a:pPr>
            <a:r>
              <a:rPr lang="en"/>
              <a:t>    var aux; //está nos va a calcular la mitad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//Mínimo no puede ser más o igual que el máximo</a:t>
            </a:r>
            <a:endParaRPr/>
          </a:p>
          <a:p>
            <a:pPr indent="0" lvl="0" marL="0" rtl="0" algn="l">
              <a:spcBef>
                <a:spcPts val="0"/>
              </a:spcBef>
              <a:spcAft>
                <a:spcPts val="0"/>
              </a:spcAft>
              <a:buNone/>
            </a:pPr>
            <a:r>
              <a:rPr lang="en"/>
              <a:t>    while (min &lt;= max){</a:t>
            </a:r>
            <a:endParaRPr/>
          </a:p>
          <a:p>
            <a:pPr indent="0" lvl="0" marL="0" rtl="0" algn="l">
              <a:spcBef>
                <a:spcPts val="0"/>
              </a:spcBef>
              <a:spcAft>
                <a:spcPts val="0"/>
              </a:spcAft>
              <a:buNone/>
            </a:pPr>
            <a:r>
              <a:rPr lang="en"/>
              <a:t>        aux = Math.floor((max + min) / 2); //redondeamos los elementos porque no podemos pedir la posición 4.5 de mi arreglo pero si la posición 4</a:t>
            </a:r>
            <a:endParaRPr/>
          </a:p>
          <a:p>
            <a:pPr indent="0" lvl="0" marL="0" rtl="0" algn="l">
              <a:spcBef>
                <a:spcPts val="0"/>
              </a:spcBef>
              <a:spcAft>
                <a:spcPts val="0"/>
              </a:spcAft>
              <a:buNone/>
            </a:pPr>
            <a:r>
              <a:rPr lang="en"/>
              <a:t>        if (array[aux] === element){</a:t>
            </a:r>
            <a:endParaRPr/>
          </a:p>
          <a:p>
            <a:pPr indent="0" lvl="0" marL="0" rtl="0" algn="l">
              <a:spcBef>
                <a:spcPts val="0"/>
              </a:spcBef>
              <a:spcAft>
                <a:spcPts val="0"/>
              </a:spcAft>
              <a:buNone/>
            </a:pPr>
            <a:r>
              <a:rPr lang="en"/>
              <a:t>            //Si Encontre el elemento</a:t>
            </a:r>
            <a:endParaRPr/>
          </a:p>
          <a:p>
            <a:pPr indent="0" lvl="0" marL="0" rtl="0" algn="l">
              <a:spcBef>
                <a:spcPts val="0"/>
              </a:spcBef>
              <a:spcAft>
                <a:spcPts val="0"/>
              </a:spcAft>
              <a:buNone/>
            </a:pPr>
            <a:r>
              <a:rPr lang="en"/>
              <a:t>            return aux; //Retornamos el indice del elemento encontrado</a:t>
            </a:r>
            <a:endParaRPr/>
          </a:p>
          <a:p>
            <a:pPr indent="0" lvl="0" marL="0" rtl="0" algn="l">
              <a:spcBef>
                <a:spcPts val="0"/>
              </a:spcBef>
              <a:spcAft>
                <a:spcPts val="0"/>
              </a:spcAft>
              <a:buNone/>
            </a:pPr>
            <a:r>
              <a:rPr lang="en"/>
              <a:t>        } else if (array[aux] &lt; element) {</a:t>
            </a:r>
            <a:endParaRPr/>
          </a:p>
          <a:p>
            <a:pPr indent="0" lvl="0" marL="0" rtl="0" algn="l">
              <a:spcBef>
                <a:spcPts val="0"/>
              </a:spcBef>
              <a:spcAft>
                <a:spcPts val="0"/>
              </a:spcAft>
              <a:buNone/>
            </a:pPr>
            <a:r>
              <a:rPr lang="en"/>
              <a:t>            //El elemento a buscar está en la segunda mitad del arreglo</a:t>
            </a:r>
            <a:endParaRPr/>
          </a:p>
          <a:p>
            <a:pPr indent="0" lvl="0" marL="0" rtl="0" algn="l">
              <a:spcBef>
                <a:spcPts val="0"/>
              </a:spcBef>
              <a:spcAft>
                <a:spcPts val="0"/>
              </a:spcAft>
              <a:buNone/>
            </a:pPr>
            <a:r>
              <a:rPr lang="en"/>
              <a:t>            min = aux + 1;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 else {</a:t>
            </a:r>
            <a:endParaRPr/>
          </a:p>
          <a:p>
            <a:pPr indent="0" lvl="0" marL="0" rtl="0" algn="l">
              <a:spcBef>
                <a:spcPts val="0"/>
              </a:spcBef>
              <a:spcAft>
                <a:spcPts val="0"/>
              </a:spcAft>
              <a:buNone/>
            </a:pPr>
            <a:r>
              <a:rPr lang="en"/>
              <a:t>            //El elemento a buscar está en la primera mitad del arreglo</a:t>
            </a:r>
            <a:endParaRPr/>
          </a:p>
          <a:p>
            <a:pPr indent="0" lvl="0" marL="0" rtl="0" algn="l">
              <a:spcBef>
                <a:spcPts val="0"/>
              </a:spcBef>
              <a:spcAft>
                <a:spcPts val="0"/>
              </a:spcAft>
              <a:buNone/>
            </a:pPr>
            <a:r>
              <a:rPr lang="en"/>
              <a:t>            max = aux - 1;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return -1;</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console.log(binarySearch(myArray,11));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aadd3e58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aadd3e58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d70f5f5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d70f5f5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Recordemos qué es un algoritmo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aadd3e58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aadd3e58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algoritmo para resolver un cubo de rubik de 3x3 no funcionará para resolver un cubo de rubik de 4x4. Estos son buenos ejemplos de diferentes entradas para un problema de ordenamiento.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aadd3e58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aadd3e58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código que escribimos en el día a día es un algoritmo, o este está compuesto de muchos algoritmos pequeños.</a:t>
            </a:r>
            <a:br>
              <a:rPr lang="en"/>
            </a:br>
            <a:r>
              <a:rPr lang="en">
                <a:solidFill>
                  <a:schemeClr val="dk1"/>
                </a:solidFill>
              </a:rPr>
              <a:t>(Utilicé </a:t>
            </a:r>
            <a:r>
              <a:rPr lang="en" u="sng">
                <a:solidFill>
                  <a:srgbClr val="0097A7"/>
                </a:solidFill>
                <a:hlinkClick r:id="rId2">
                  <a:extLst>
                    <a:ext uri="{A12FA001-AC4F-418D-AE19-62706E023703}">
                      <ahyp:hlinkClr val="tx"/>
                    </a:ext>
                  </a:extLst>
                </a:hlinkClick>
              </a:rPr>
              <a:t>https://carbon.now.sh/</a:t>
            </a:r>
            <a:r>
              <a:rPr lang="en">
                <a:solidFill>
                  <a:schemeClr val="dk1"/>
                </a:solidFill>
              </a:rPr>
              <a:t> para generar este screenshot)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aadd3e58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aadd3e58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aadd3e58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aadd3e58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Imaginemos que estamos buscando una palabra en el diccionario. ¿Cómo la buscarías? ¿Pasarías página tras página leyendo todo hasta encontrarlo? Quizá abres el libro por la mitad y posteriormente buscas hacia adelante o hacia atrás según la primera letra de la palabra que buscas.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aadd3e58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aadd3e58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Cuando inicias sesión en tu red social favorita, los servidores deben buscar tu correo electrónico para asegurarse que estás registrado. ¿Cómo realizarán la búsqueda de tu información?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ce1481c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ce1481c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Buscar un pokemon en el pokedex según su nombre o su número de aparición también representa un problema de búsqueda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3" name="Google Shape;43;p11"/>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2"/>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7" name="Google Shape;47;p12"/>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0" name="Google Shape;50;p13"/>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5"/>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6"/>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6"/>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61" name="Google Shape;61;p17"/>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8"/>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 name="Google Shape;66;p1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67" name="Google Shape;67;p19"/>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pic>
        <p:nvPicPr>
          <p:cNvPr id="69" name="Google Shape;69;p20"/>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3" name="Google Shape;13;p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70" name="Shape 70"/>
        <p:cNvGrpSpPr/>
        <p:nvPr/>
      </p:nvGrpSpPr>
      <p:grpSpPr>
        <a:xfrm>
          <a:off x="0" y="0"/>
          <a:ext cx="0" cy="0"/>
          <a:chOff x="0" y="0"/>
          <a:chExt cx="0" cy="0"/>
        </a:xfrm>
      </p:grpSpPr>
      <p:sp>
        <p:nvSpPr>
          <p:cNvPr id="71" name="Google Shape;7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4" name="Shape 74"/>
        <p:cNvGrpSpPr/>
        <p:nvPr/>
      </p:nvGrpSpPr>
      <p:grpSpPr>
        <a:xfrm>
          <a:off x="0" y="0"/>
          <a:ext cx="0" cy="0"/>
          <a:chOff x="0" y="0"/>
          <a:chExt cx="0" cy="0"/>
        </a:xfrm>
      </p:grpSpPr>
      <p:sp>
        <p:nvSpPr>
          <p:cNvPr id="75" name="Google Shape;75;p2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2"/>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8" name="Google Shape;78;p2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9" name="Google Shape;79;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82" name="Google Shape;82;p2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1">
  <p:cSld name="TITLE_AND_TWO_COLUMNS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87" name="Google Shape;87;p24"/>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1">
  <p:cSld name="TITLE_ONLY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25"/>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1">
  <p:cSld name="TITLE_AND_TWO_COLUMNS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26"/>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93" name="Google Shape;93;p26"/>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1">
  <p:cSld name="ONE_COLUMN_TEXT_1_1">
    <p:spTree>
      <p:nvGrpSpPr>
        <p:cNvPr id="94" name="Shape 94"/>
        <p:cNvGrpSpPr/>
        <p:nvPr/>
      </p:nvGrpSpPr>
      <p:grpSpPr>
        <a:xfrm>
          <a:off x="0" y="0"/>
          <a:ext cx="0" cy="0"/>
          <a:chOff x="0" y="0"/>
          <a:chExt cx="0" cy="0"/>
        </a:xfrm>
      </p:grpSpPr>
      <p:sp>
        <p:nvSpPr>
          <p:cNvPr id="95" name="Google Shape;95;p27"/>
          <p:cNvSpPr/>
          <p:nvPr/>
        </p:nvSpPr>
        <p:spPr>
          <a:xfrm flipH="1">
            <a:off x="-50200" y="-42975"/>
            <a:ext cx="4679700" cy="5220000"/>
          </a:xfrm>
          <a:prstGeom prst="rect">
            <a:avLst/>
          </a:prstGeom>
          <a:solidFill>
            <a:srgbClr val="4418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 name="Google Shape;96;p27"/>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27"/>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pic>
        <p:nvPicPr>
          <p:cNvPr id="98" name="Google Shape;98;p27"/>
          <p:cNvPicPr preferRelativeResize="0"/>
          <p:nvPr/>
        </p:nvPicPr>
        <p:blipFill rotWithShape="1">
          <a:blip r:embed="rId2">
            <a:alphaModFix/>
          </a:blip>
          <a:srcRect b="10" l="0" r="0" t="0"/>
          <a:stretch/>
        </p:blipFill>
        <p:spPr>
          <a:xfrm>
            <a:off x="8098550" y="4658950"/>
            <a:ext cx="937950" cy="356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4"/>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 name="Google Shape;17;p4"/>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 name="Google Shape;20;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1" name="Google Shape;21;p5"/>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
  <p:cSld name="TITLE_AND_BODY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4" name="Google Shape;24;p6"/>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cSld name="TITLE_AND_BODY_2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7"/>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7" name="Google Shape;27;p7"/>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1">
  <p:cSld name="TITLE_AND_BODY_2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8"/>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0" name="Google Shape;30;p8"/>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3" name="Google Shape;33;p9"/>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4" name="Google Shape;34;p9"/>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1">
  <p:cSld name="TITLE_AND_BODY_1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7" name="Google Shape;37;p10"/>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8" name="Google Shape;38;p10"/>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4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8"/>
          <p:cNvSpPr txBox="1"/>
          <p:nvPr/>
        </p:nvSpPr>
        <p:spPr>
          <a:xfrm>
            <a:off x="576800" y="1130850"/>
            <a:ext cx="3939600" cy="36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Montserrat"/>
                <a:ea typeface="Montserrat"/>
                <a:cs typeface="Montserrat"/>
                <a:sym typeface="Montserrat"/>
              </a:rPr>
              <a:t>Un </a:t>
            </a:r>
            <a:r>
              <a:rPr b="1" lang="en" sz="1300">
                <a:solidFill>
                  <a:schemeClr val="dk1"/>
                </a:solidFill>
                <a:latin typeface="Montserrat"/>
                <a:ea typeface="Montserrat"/>
                <a:cs typeface="Montserrat"/>
                <a:sym typeface="Montserrat"/>
              </a:rPr>
              <a:t>almacén</a:t>
            </a:r>
            <a:r>
              <a:rPr lang="en" sz="1300">
                <a:solidFill>
                  <a:schemeClr val="dk1"/>
                </a:solidFill>
                <a:latin typeface="Montserrat"/>
                <a:ea typeface="Montserrat"/>
                <a:cs typeface="Montserrat"/>
                <a:sym typeface="Montserrat"/>
              </a:rPr>
              <a:t> tiene capacidad para apilar 350 contenedores, </a:t>
            </a:r>
            <a:r>
              <a:rPr lang="en" sz="1300">
                <a:solidFill>
                  <a:schemeClr val="dk1"/>
                </a:solidFill>
                <a:latin typeface="Montserrat"/>
                <a:ea typeface="Montserrat"/>
                <a:cs typeface="Montserrat"/>
                <a:sym typeface="Montserrat"/>
              </a:rPr>
              <a:t>distribuidos</a:t>
            </a:r>
            <a:r>
              <a:rPr lang="en" sz="1300">
                <a:solidFill>
                  <a:schemeClr val="dk1"/>
                </a:solidFill>
                <a:latin typeface="Montserrat"/>
                <a:ea typeface="Montserrat"/>
                <a:cs typeface="Montserrat"/>
                <a:sym typeface="Montserrat"/>
              </a:rPr>
              <a:t> entre 10 pilas del mismo tamaño. </a:t>
            </a:r>
            <a:br>
              <a:rPr lang="en" sz="1300">
                <a:solidFill>
                  <a:schemeClr val="dk1"/>
                </a:solidFill>
                <a:latin typeface="Montserrat"/>
                <a:ea typeface="Montserrat"/>
                <a:cs typeface="Montserrat"/>
                <a:sym typeface="Montserrat"/>
              </a:rPr>
            </a:br>
            <a:br>
              <a:rPr lang="en" sz="1300">
                <a:solidFill>
                  <a:schemeClr val="dk1"/>
                </a:solidFill>
                <a:latin typeface="Montserrat"/>
                <a:ea typeface="Montserrat"/>
                <a:cs typeface="Montserrat"/>
                <a:sym typeface="Montserrat"/>
              </a:rPr>
            </a:br>
            <a:r>
              <a:rPr lang="en" sz="1300">
                <a:solidFill>
                  <a:schemeClr val="dk1"/>
                </a:solidFill>
                <a:latin typeface="Montserrat"/>
                <a:ea typeface="Montserrat"/>
                <a:cs typeface="Montserrat"/>
                <a:sym typeface="Montserrat"/>
              </a:rPr>
              <a:t>Cada contenedor </a:t>
            </a:r>
            <a:r>
              <a:rPr b="1" lang="en" sz="1300">
                <a:solidFill>
                  <a:schemeClr val="dk1"/>
                </a:solidFill>
                <a:latin typeface="Montserrat"/>
                <a:ea typeface="Montserrat"/>
                <a:cs typeface="Montserrat"/>
                <a:sym typeface="Montserrat"/>
              </a:rPr>
              <a:t>tiene un número de identificación</a:t>
            </a:r>
            <a:r>
              <a:rPr lang="en" sz="1300">
                <a:solidFill>
                  <a:schemeClr val="dk1"/>
                </a:solidFill>
                <a:latin typeface="Montserrat"/>
                <a:ea typeface="Montserrat"/>
                <a:cs typeface="Montserrat"/>
                <a:sym typeface="Montserrat"/>
              </a:rPr>
              <a:t>. Cuando se desea retirar un contenedor específico, deben retirarse primero los contenedores que están encima de él y colocarlos en otra pila, efectuar el retiro y regresarlos.</a:t>
            </a:r>
            <a:endParaRPr sz="1300">
              <a:solidFill>
                <a:schemeClr val="dk1"/>
              </a:solidFill>
              <a:latin typeface="Montserrat"/>
              <a:ea typeface="Montserrat"/>
              <a:cs typeface="Montserrat"/>
              <a:sym typeface="Montserrat"/>
            </a:endParaRPr>
          </a:p>
        </p:txBody>
      </p:sp>
      <p:pic>
        <p:nvPicPr>
          <p:cNvPr id="104" name="Google Shape;104;p28"/>
          <p:cNvPicPr preferRelativeResize="0"/>
          <p:nvPr/>
        </p:nvPicPr>
        <p:blipFill>
          <a:blip r:embed="rId3">
            <a:alphaModFix/>
          </a:blip>
          <a:stretch>
            <a:fillRect/>
          </a:stretch>
        </p:blipFill>
        <p:spPr>
          <a:xfrm>
            <a:off x="4686550" y="1130850"/>
            <a:ext cx="4182851" cy="27899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7"/>
          <p:cNvSpPr txBox="1"/>
          <p:nvPr>
            <p:ph type="title"/>
          </p:nvPr>
        </p:nvSpPr>
        <p:spPr>
          <a:xfrm>
            <a:off x="198825" y="994950"/>
            <a:ext cx="7786800" cy="60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Búsqueda Lineal (Secuencial)</a:t>
            </a:r>
            <a:endParaRPr/>
          </a:p>
        </p:txBody>
      </p:sp>
      <p:pic>
        <p:nvPicPr>
          <p:cNvPr id="157" name="Google Shape;157;p37"/>
          <p:cNvPicPr preferRelativeResize="0"/>
          <p:nvPr/>
        </p:nvPicPr>
        <p:blipFill>
          <a:blip r:embed="rId3">
            <a:alphaModFix/>
          </a:blip>
          <a:stretch>
            <a:fillRect/>
          </a:stretch>
        </p:blipFill>
        <p:spPr>
          <a:xfrm>
            <a:off x="1436400" y="2465550"/>
            <a:ext cx="5533226" cy="2273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8"/>
          <p:cNvSpPr txBox="1"/>
          <p:nvPr>
            <p:ph type="title"/>
          </p:nvPr>
        </p:nvSpPr>
        <p:spPr>
          <a:xfrm>
            <a:off x="198825" y="994950"/>
            <a:ext cx="7786800" cy="60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Búsqueda Binaria</a:t>
            </a:r>
            <a:endParaRPr/>
          </a:p>
        </p:txBody>
      </p:sp>
      <p:pic>
        <p:nvPicPr>
          <p:cNvPr id="163" name="Google Shape;163;p38"/>
          <p:cNvPicPr preferRelativeResize="0"/>
          <p:nvPr/>
        </p:nvPicPr>
        <p:blipFill>
          <a:blip r:embed="rId3">
            <a:alphaModFix/>
          </a:blip>
          <a:stretch>
            <a:fillRect/>
          </a:stretch>
        </p:blipFill>
        <p:spPr>
          <a:xfrm>
            <a:off x="1378425" y="1885775"/>
            <a:ext cx="5729851" cy="3009475"/>
          </a:xfrm>
          <a:prstGeom prst="rect">
            <a:avLst/>
          </a:prstGeom>
          <a:noFill/>
          <a:ln>
            <a:noFill/>
          </a:ln>
        </p:spPr>
      </p:pic>
      <p:sp>
        <p:nvSpPr>
          <p:cNvPr id="164" name="Google Shape;164;p38"/>
          <p:cNvSpPr txBox="1"/>
          <p:nvPr/>
        </p:nvSpPr>
        <p:spPr>
          <a:xfrm>
            <a:off x="1266615" y="4712400"/>
            <a:ext cx="6017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000000"/>
                </a:solidFill>
                <a:highlight>
                  <a:srgbClr val="FFFFFF"/>
                </a:highlight>
                <a:latin typeface="Nunito"/>
                <a:ea typeface="Nunito"/>
                <a:cs typeface="Nunito"/>
                <a:sym typeface="Nunito"/>
              </a:rPr>
              <a:t> A esto le llamamos </a:t>
            </a:r>
            <a:r>
              <a:rPr b="1" lang="en" sz="1600">
                <a:solidFill>
                  <a:srgbClr val="674EA7"/>
                </a:solidFill>
                <a:highlight>
                  <a:srgbClr val="FFFFFF"/>
                </a:highlight>
                <a:latin typeface="Nunito"/>
                <a:ea typeface="Nunito"/>
                <a:cs typeface="Nunito"/>
                <a:sym typeface="Nunito"/>
              </a:rPr>
              <a:t>Divide y Vencerás</a:t>
            </a:r>
            <a:endParaRPr>
              <a:solidFill>
                <a:srgbClr val="674EA7"/>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Comparación</a:t>
            </a:r>
            <a:endParaRPr/>
          </a:p>
        </p:txBody>
      </p:sp>
      <p:pic>
        <p:nvPicPr>
          <p:cNvPr id="170" name="Google Shape;170;p39"/>
          <p:cNvPicPr preferRelativeResize="0"/>
          <p:nvPr/>
        </p:nvPicPr>
        <p:blipFill>
          <a:blip r:embed="rId3">
            <a:alphaModFix/>
          </a:blip>
          <a:stretch>
            <a:fillRect/>
          </a:stretch>
        </p:blipFill>
        <p:spPr>
          <a:xfrm>
            <a:off x="1640250" y="1096075"/>
            <a:ext cx="5726425" cy="381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40"/>
          <p:cNvPicPr preferRelativeResize="0"/>
          <p:nvPr/>
        </p:nvPicPr>
        <p:blipFill>
          <a:blip r:embed="rId3">
            <a:alphaModFix/>
          </a:blip>
          <a:stretch>
            <a:fillRect/>
          </a:stretch>
        </p:blipFill>
        <p:spPr>
          <a:xfrm>
            <a:off x="1108100" y="277100"/>
            <a:ext cx="6927799" cy="4589300"/>
          </a:xfrm>
          <a:prstGeom prst="rect">
            <a:avLst/>
          </a:prstGeom>
          <a:noFill/>
          <a:ln>
            <a:noFill/>
          </a:ln>
        </p:spPr>
      </p:pic>
      <p:cxnSp>
        <p:nvCxnSpPr>
          <p:cNvPr id="176" name="Google Shape;176;p40"/>
          <p:cNvCxnSpPr/>
          <p:nvPr/>
        </p:nvCxnSpPr>
        <p:spPr>
          <a:xfrm>
            <a:off x="1227975" y="1017475"/>
            <a:ext cx="6638100" cy="0"/>
          </a:xfrm>
          <a:prstGeom prst="straightConnector1">
            <a:avLst/>
          </a:prstGeom>
          <a:noFill/>
          <a:ln cap="flat" cmpd="sng" w="28575">
            <a:solidFill>
              <a:srgbClr val="8E7CC3"/>
            </a:solidFill>
            <a:prstDash val="solid"/>
            <a:round/>
            <a:headEnd len="med" w="med" type="none"/>
            <a:tailEnd len="med" w="med" type="none"/>
          </a:ln>
        </p:spPr>
      </p:cxnSp>
      <p:cxnSp>
        <p:nvCxnSpPr>
          <p:cNvPr id="177" name="Google Shape;177;p40"/>
          <p:cNvCxnSpPr/>
          <p:nvPr/>
        </p:nvCxnSpPr>
        <p:spPr>
          <a:xfrm>
            <a:off x="1227975" y="1366350"/>
            <a:ext cx="6652200" cy="2100"/>
          </a:xfrm>
          <a:prstGeom prst="straightConnector1">
            <a:avLst/>
          </a:prstGeom>
          <a:noFill/>
          <a:ln cap="flat" cmpd="sng" w="28575">
            <a:solidFill>
              <a:srgbClr val="8E7CC3"/>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41"/>
          <p:cNvPicPr preferRelativeResize="0"/>
          <p:nvPr/>
        </p:nvPicPr>
        <p:blipFill rotWithShape="1">
          <a:blip r:embed="rId3">
            <a:alphaModFix/>
          </a:blip>
          <a:srcRect b="0" l="534" r="553" t="0"/>
          <a:stretch/>
        </p:blipFill>
        <p:spPr>
          <a:xfrm>
            <a:off x="1284513" y="477213"/>
            <a:ext cx="6574975" cy="4189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42"/>
          <p:cNvPicPr preferRelativeResize="0"/>
          <p:nvPr/>
        </p:nvPicPr>
        <p:blipFill>
          <a:blip r:embed="rId3">
            <a:alphaModFix/>
          </a:blip>
          <a:stretch>
            <a:fillRect/>
          </a:stretch>
        </p:blipFill>
        <p:spPr>
          <a:xfrm>
            <a:off x="727063" y="1417638"/>
            <a:ext cx="2752725" cy="2752725"/>
          </a:xfrm>
          <a:prstGeom prst="rect">
            <a:avLst/>
          </a:prstGeom>
          <a:noFill/>
          <a:ln>
            <a:noFill/>
          </a:ln>
        </p:spPr>
      </p:pic>
      <p:pic>
        <p:nvPicPr>
          <p:cNvPr id="189" name="Google Shape;189;p42"/>
          <p:cNvPicPr preferRelativeResize="0"/>
          <p:nvPr/>
        </p:nvPicPr>
        <p:blipFill>
          <a:blip r:embed="rId4">
            <a:alphaModFix/>
          </a:blip>
          <a:stretch>
            <a:fillRect/>
          </a:stretch>
        </p:blipFill>
        <p:spPr>
          <a:xfrm>
            <a:off x="4069788" y="1417642"/>
            <a:ext cx="4762500" cy="267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9"/>
          <p:cNvSpPr txBox="1"/>
          <p:nvPr/>
        </p:nvSpPr>
        <p:spPr>
          <a:xfrm>
            <a:off x="878150" y="341025"/>
            <a:ext cx="7682700" cy="321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Se tiene una </a:t>
            </a:r>
            <a:r>
              <a:rPr b="1" lang="en" sz="1300">
                <a:solidFill>
                  <a:schemeClr val="dk1"/>
                </a:solidFill>
              </a:rPr>
              <a:t>cola</a:t>
            </a:r>
            <a:r>
              <a:rPr lang="en" sz="1300">
                <a:solidFill>
                  <a:schemeClr val="dk1"/>
                </a:solidFill>
              </a:rPr>
              <a:t> en la cual se han repartido </a:t>
            </a:r>
            <a:r>
              <a:rPr b="1" lang="en" sz="1300">
                <a:solidFill>
                  <a:schemeClr val="dk1"/>
                </a:solidFill>
              </a:rPr>
              <a:t>tickets con el orden de atención</a:t>
            </a: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Sin embargo, llegada la hora de inicio hay muchos "colados", es por esto que se le ordena al vigilante que </a:t>
            </a:r>
            <a:r>
              <a:rPr b="1" lang="en" sz="1300">
                <a:solidFill>
                  <a:schemeClr val="dk1"/>
                </a:solidFill>
              </a:rPr>
              <a:t>retire a todos aquellos que no tienen ticket</a:t>
            </a:r>
            <a:r>
              <a:rPr lang="en" sz="1300">
                <a:solidFill>
                  <a:schemeClr val="dk1"/>
                </a:solidFill>
              </a:rPr>
              <a:t>. </a:t>
            </a:r>
            <a:endParaRPr sz="1300">
              <a:solidFill>
                <a:schemeClr val="dk1"/>
              </a:solidFill>
            </a:endParaRPr>
          </a:p>
        </p:txBody>
      </p:sp>
      <p:pic>
        <p:nvPicPr>
          <p:cNvPr id="110" name="Google Shape;110;p29"/>
          <p:cNvPicPr preferRelativeResize="0"/>
          <p:nvPr/>
        </p:nvPicPr>
        <p:blipFill>
          <a:blip r:embed="rId3">
            <a:alphaModFix/>
          </a:blip>
          <a:stretch>
            <a:fillRect/>
          </a:stretch>
        </p:blipFill>
        <p:spPr>
          <a:xfrm>
            <a:off x="2267025" y="1621650"/>
            <a:ext cx="4609950" cy="3095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0"/>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Algoritmos</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1"/>
          <p:cNvSpPr txBox="1"/>
          <p:nvPr/>
        </p:nvSpPr>
        <p:spPr>
          <a:xfrm>
            <a:off x="1138800" y="698338"/>
            <a:ext cx="6866400" cy="75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Una </a:t>
            </a:r>
            <a:r>
              <a:rPr b="1" lang="en">
                <a:solidFill>
                  <a:schemeClr val="dk1"/>
                </a:solidFill>
                <a:latin typeface="Montserrat"/>
                <a:ea typeface="Montserrat"/>
                <a:cs typeface="Montserrat"/>
                <a:sym typeface="Montserrat"/>
              </a:rPr>
              <a:t>secuencia de pasos</a:t>
            </a:r>
            <a:r>
              <a:rPr lang="en">
                <a:solidFill>
                  <a:schemeClr val="dk1"/>
                </a:solidFill>
                <a:latin typeface="Montserrat"/>
                <a:ea typeface="Montserrat"/>
                <a:cs typeface="Montserrat"/>
                <a:sym typeface="Montserrat"/>
              </a:rPr>
              <a:t> para resolver un </a:t>
            </a:r>
            <a:r>
              <a:rPr b="1" lang="en">
                <a:solidFill>
                  <a:schemeClr val="dk1"/>
                </a:solidFill>
                <a:latin typeface="Montserrat"/>
                <a:ea typeface="Montserrat"/>
                <a:cs typeface="Montserrat"/>
                <a:sym typeface="Montserrat"/>
              </a:rPr>
              <a:t>problema claramente definido</a:t>
            </a:r>
            <a:endParaRPr b="1">
              <a:solidFill>
                <a:schemeClr val="dk1"/>
              </a:solidFill>
              <a:latin typeface="Montserrat"/>
              <a:ea typeface="Montserrat"/>
              <a:cs typeface="Montserrat"/>
              <a:sym typeface="Montserrat"/>
            </a:endParaRPr>
          </a:p>
        </p:txBody>
      </p:sp>
      <p:sp>
        <p:nvSpPr>
          <p:cNvPr id="121" name="Google Shape;121;p31"/>
          <p:cNvSpPr txBox="1"/>
          <p:nvPr/>
        </p:nvSpPr>
        <p:spPr>
          <a:xfrm>
            <a:off x="493500" y="2650563"/>
            <a:ext cx="8157000" cy="75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Montserrat"/>
                <a:ea typeface="Montserrat"/>
                <a:cs typeface="Montserrat"/>
                <a:sym typeface="Montserrat"/>
              </a:rPr>
              <a:t>Dada la misma entrada, estos pasos </a:t>
            </a:r>
            <a:r>
              <a:rPr b="1" lang="en" sz="1500">
                <a:solidFill>
                  <a:schemeClr val="dk1"/>
                </a:solidFill>
                <a:latin typeface="Montserrat"/>
                <a:ea typeface="Montserrat"/>
                <a:cs typeface="Montserrat"/>
                <a:sym typeface="Montserrat"/>
              </a:rPr>
              <a:t>deben llevarnos a la misma solución siempre</a:t>
            </a:r>
            <a:endParaRPr b="1" sz="1500">
              <a:solidFill>
                <a:schemeClr val="dk1"/>
              </a:solidFill>
              <a:latin typeface="Montserrat"/>
              <a:ea typeface="Montserrat"/>
              <a:cs typeface="Montserrat"/>
              <a:sym typeface="Montserrat"/>
            </a:endParaRPr>
          </a:p>
        </p:txBody>
      </p:sp>
      <p:pic>
        <p:nvPicPr>
          <p:cNvPr id="122" name="Google Shape;122;p31"/>
          <p:cNvPicPr preferRelativeResize="0"/>
          <p:nvPr/>
        </p:nvPicPr>
        <p:blipFill>
          <a:blip r:embed="rId3">
            <a:alphaModFix/>
          </a:blip>
          <a:stretch>
            <a:fillRect/>
          </a:stretch>
        </p:blipFill>
        <p:spPr>
          <a:xfrm>
            <a:off x="5938600" y="1334800"/>
            <a:ext cx="1056099" cy="1056099"/>
          </a:xfrm>
          <a:prstGeom prst="rect">
            <a:avLst/>
          </a:prstGeom>
          <a:noFill/>
          <a:ln>
            <a:noFill/>
          </a:ln>
        </p:spPr>
      </p:pic>
      <p:pic>
        <p:nvPicPr>
          <p:cNvPr id="123" name="Google Shape;123;p31"/>
          <p:cNvPicPr preferRelativeResize="0"/>
          <p:nvPr/>
        </p:nvPicPr>
        <p:blipFill>
          <a:blip r:embed="rId4">
            <a:alphaModFix/>
          </a:blip>
          <a:stretch>
            <a:fillRect/>
          </a:stretch>
        </p:blipFill>
        <p:spPr>
          <a:xfrm>
            <a:off x="5698375" y="3186825"/>
            <a:ext cx="1602924" cy="1312700"/>
          </a:xfrm>
          <a:prstGeom prst="rect">
            <a:avLst/>
          </a:prstGeom>
          <a:noFill/>
          <a:ln>
            <a:noFill/>
          </a:ln>
        </p:spPr>
      </p:pic>
      <p:pic>
        <p:nvPicPr>
          <p:cNvPr id="124" name="Google Shape;124;p31"/>
          <p:cNvPicPr preferRelativeResize="0"/>
          <p:nvPr/>
        </p:nvPicPr>
        <p:blipFill>
          <a:blip r:embed="rId5">
            <a:alphaModFix/>
          </a:blip>
          <a:stretch>
            <a:fillRect/>
          </a:stretch>
        </p:blipFill>
        <p:spPr>
          <a:xfrm>
            <a:off x="1557087" y="1174088"/>
            <a:ext cx="2076675" cy="1377525"/>
          </a:xfrm>
          <a:prstGeom prst="rect">
            <a:avLst/>
          </a:prstGeom>
          <a:noFill/>
          <a:ln>
            <a:noFill/>
          </a:ln>
        </p:spPr>
      </p:pic>
      <p:pic>
        <p:nvPicPr>
          <p:cNvPr id="125" name="Google Shape;125;p31"/>
          <p:cNvPicPr preferRelativeResize="0"/>
          <p:nvPr/>
        </p:nvPicPr>
        <p:blipFill>
          <a:blip r:embed="rId6">
            <a:alphaModFix/>
          </a:blip>
          <a:stretch>
            <a:fillRect/>
          </a:stretch>
        </p:blipFill>
        <p:spPr>
          <a:xfrm>
            <a:off x="1956025" y="3245312"/>
            <a:ext cx="1219324" cy="119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32"/>
          <p:cNvPicPr preferRelativeResize="0"/>
          <p:nvPr/>
        </p:nvPicPr>
        <p:blipFill>
          <a:blip r:embed="rId3">
            <a:alphaModFix/>
          </a:blip>
          <a:stretch>
            <a:fillRect/>
          </a:stretch>
        </p:blipFill>
        <p:spPr>
          <a:xfrm>
            <a:off x="1604950" y="545788"/>
            <a:ext cx="5934075" cy="395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3"/>
          <p:cNvSpPr txBox="1"/>
          <p:nvPr>
            <p:ph type="ctrTitle"/>
          </p:nvPr>
        </p:nvSpPr>
        <p:spPr>
          <a:xfrm>
            <a:off x="311700" y="646350"/>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Algoritmos de Búsqueda</a:t>
            </a:r>
            <a:endParaRPr b="1">
              <a:latin typeface="Montserrat"/>
              <a:ea typeface="Montserrat"/>
              <a:cs typeface="Montserrat"/>
              <a:sym typeface="Montserrat"/>
            </a:endParaRPr>
          </a:p>
        </p:txBody>
      </p:sp>
      <p:sp>
        <p:nvSpPr>
          <p:cNvPr id="136" name="Google Shape;136;p33"/>
          <p:cNvSpPr txBox="1"/>
          <p:nvPr/>
        </p:nvSpPr>
        <p:spPr>
          <a:xfrm>
            <a:off x="1649400" y="2154800"/>
            <a:ext cx="58452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Montserrat"/>
                <a:ea typeface="Montserrat"/>
                <a:cs typeface="Montserrat"/>
                <a:sym typeface="Montserrat"/>
              </a:rPr>
              <a:t>Están diseñados para localizar un elemento concreto dentro de una </a:t>
            </a:r>
            <a:r>
              <a:rPr b="1" lang="en" sz="1500">
                <a:solidFill>
                  <a:srgbClr val="FFFFFF"/>
                </a:solidFill>
                <a:latin typeface="Montserrat"/>
                <a:ea typeface="Montserrat"/>
                <a:cs typeface="Montserrat"/>
                <a:sym typeface="Montserrat"/>
              </a:rPr>
              <a:t>estructura de datos</a:t>
            </a:r>
            <a:r>
              <a:rPr lang="en" sz="1500">
                <a:solidFill>
                  <a:srgbClr val="FFFFFF"/>
                </a:solidFill>
                <a:latin typeface="Montserrat"/>
                <a:ea typeface="Montserrat"/>
                <a:cs typeface="Montserrat"/>
                <a:sym typeface="Montserrat"/>
              </a:rPr>
              <a:t>.</a:t>
            </a:r>
            <a:endParaRPr sz="15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500">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4"/>
          <p:cNvPicPr preferRelativeResize="0"/>
          <p:nvPr/>
        </p:nvPicPr>
        <p:blipFill>
          <a:blip r:embed="rId3">
            <a:alphaModFix/>
          </a:blip>
          <a:stretch>
            <a:fillRect/>
          </a:stretch>
        </p:blipFill>
        <p:spPr>
          <a:xfrm>
            <a:off x="1716474" y="300300"/>
            <a:ext cx="5711049" cy="45428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5"/>
          <p:cNvPicPr preferRelativeResize="0"/>
          <p:nvPr/>
        </p:nvPicPr>
        <p:blipFill>
          <a:blip r:embed="rId3">
            <a:alphaModFix/>
          </a:blip>
          <a:stretch>
            <a:fillRect/>
          </a:stretch>
        </p:blipFill>
        <p:spPr>
          <a:xfrm>
            <a:off x="413413" y="1153550"/>
            <a:ext cx="8317174" cy="283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6"/>
          <p:cNvPicPr preferRelativeResize="0"/>
          <p:nvPr/>
        </p:nvPicPr>
        <p:blipFill>
          <a:blip r:embed="rId3">
            <a:alphaModFix/>
          </a:blip>
          <a:stretch>
            <a:fillRect/>
          </a:stretch>
        </p:blipFill>
        <p:spPr>
          <a:xfrm>
            <a:off x="1386900" y="236013"/>
            <a:ext cx="6370200" cy="467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 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